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C7B"/>
    <a:srgbClr val="4D92CF"/>
    <a:srgbClr val="601964"/>
    <a:srgbClr val="006A5D"/>
    <a:srgbClr val="B90748"/>
    <a:srgbClr val="FDC600"/>
    <a:srgbClr val="E27A00"/>
    <a:srgbClr val="FD8000"/>
    <a:srgbClr val="D67E36"/>
    <a:srgbClr val="2BA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0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D3C03-D701-4F53-8388-D411F9D71C3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C670CEE-B904-4B3F-94DB-2E0F4B23F43E}" type="pres">
      <dgm:prSet presAssocID="{D2FD3C03-D701-4F53-8388-D411F9D71C33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D733D94-D614-4FAC-B525-AB601396159A}" type="presOf" srcId="{D2FD3C03-D701-4F53-8388-D411F9D71C33}" destId="{8C670CEE-B904-4B3F-94DB-2E0F4B23F43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A93570-E48C-4C70-840D-76442B59F49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0B548DE-7864-40E9-A7A9-E387AB758B04}">
      <dgm:prSet phldrT="[Text]"/>
      <dgm:spPr>
        <a:solidFill>
          <a:srgbClr val="B90748"/>
        </a:solidFill>
      </dgm:spPr>
      <dgm:t>
        <a:bodyPr/>
        <a:lstStyle/>
        <a:p>
          <a:r>
            <a:rPr lang="en-GB" dirty="0"/>
            <a:t>Customer Committee</a:t>
          </a:r>
        </a:p>
      </dgm:t>
    </dgm:pt>
    <dgm:pt modelId="{749ADA2C-C5A9-42E4-93B1-6970D56CBF00}" type="parTrans" cxnId="{1082DDAA-B841-4CD1-B09E-B3C2B40ECD89}">
      <dgm:prSet/>
      <dgm:spPr/>
      <dgm:t>
        <a:bodyPr/>
        <a:lstStyle/>
        <a:p>
          <a:endParaRPr lang="en-GB"/>
        </a:p>
      </dgm:t>
    </dgm:pt>
    <dgm:pt modelId="{755B417A-D43C-4E9C-BE12-CCDC220680EA}" type="sibTrans" cxnId="{1082DDAA-B841-4CD1-B09E-B3C2B40ECD89}">
      <dgm:prSet/>
      <dgm:spPr/>
      <dgm:t>
        <a:bodyPr/>
        <a:lstStyle/>
        <a:p>
          <a:endParaRPr lang="en-GB"/>
        </a:p>
      </dgm:t>
    </dgm:pt>
    <dgm:pt modelId="{164E483E-9A57-45AC-8F12-1C2178D38D2E}">
      <dgm:prSet phldrT="[Text]"/>
      <dgm:spPr/>
      <dgm:t>
        <a:bodyPr/>
        <a:lstStyle/>
        <a:p>
          <a:r>
            <a:rPr lang="en-GB" dirty="0"/>
            <a:t>Gives customers a voice in how CHS is run</a:t>
          </a:r>
        </a:p>
      </dgm:t>
    </dgm:pt>
    <dgm:pt modelId="{ECA5EEB6-D607-40BE-B0F3-47B13C0B5170}" type="parTrans" cxnId="{430CAEF5-8AED-4D3E-9628-710042063FF7}">
      <dgm:prSet/>
      <dgm:spPr/>
      <dgm:t>
        <a:bodyPr/>
        <a:lstStyle/>
        <a:p>
          <a:endParaRPr lang="en-GB"/>
        </a:p>
      </dgm:t>
    </dgm:pt>
    <dgm:pt modelId="{6628E3CF-5FAA-4E5A-ADF4-8258FD197B7C}" type="sibTrans" cxnId="{430CAEF5-8AED-4D3E-9628-710042063FF7}">
      <dgm:prSet/>
      <dgm:spPr/>
      <dgm:t>
        <a:bodyPr/>
        <a:lstStyle/>
        <a:p>
          <a:endParaRPr lang="en-GB"/>
        </a:p>
      </dgm:t>
    </dgm:pt>
    <dgm:pt modelId="{7A0FE9CF-05B2-4489-84FD-156E14D2F85A}">
      <dgm:prSet phldrT="[Text]"/>
      <dgm:spPr>
        <a:solidFill>
          <a:srgbClr val="006A5D"/>
        </a:solidFill>
      </dgm:spPr>
      <dgm:t>
        <a:bodyPr/>
        <a:lstStyle/>
        <a:p>
          <a:r>
            <a:rPr lang="en-GB" dirty="0"/>
            <a:t>Complaints Panel</a:t>
          </a:r>
        </a:p>
      </dgm:t>
    </dgm:pt>
    <dgm:pt modelId="{12B0B424-503B-44B8-8598-8CC6A8E2F2BF}" type="parTrans" cxnId="{E15A5828-4482-4FC5-A402-7EAC52609DB4}">
      <dgm:prSet/>
      <dgm:spPr/>
      <dgm:t>
        <a:bodyPr/>
        <a:lstStyle/>
        <a:p>
          <a:endParaRPr lang="en-GB"/>
        </a:p>
      </dgm:t>
    </dgm:pt>
    <dgm:pt modelId="{C5C3CD6D-7392-46A3-BCD2-B1EBC240436D}" type="sibTrans" cxnId="{E15A5828-4482-4FC5-A402-7EAC52609DB4}">
      <dgm:prSet/>
      <dgm:spPr/>
      <dgm:t>
        <a:bodyPr/>
        <a:lstStyle/>
        <a:p>
          <a:endParaRPr lang="en-GB"/>
        </a:p>
      </dgm:t>
    </dgm:pt>
    <dgm:pt modelId="{35E6E39A-F739-43C8-B5D2-5E8041AF454C}">
      <dgm:prSet phldrT="[Text]"/>
      <dgm:spPr/>
      <dgm:t>
        <a:bodyPr/>
        <a:lstStyle/>
        <a:p>
          <a:r>
            <a:rPr lang="en-GB" dirty="0"/>
            <a:t>Considers formal customer complaints and CHS’ handling of the complaint i.e. whether it needs further investigation</a:t>
          </a:r>
        </a:p>
      </dgm:t>
    </dgm:pt>
    <dgm:pt modelId="{02731EC5-3051-44C1-A098-F544F55D335A}" type="parTrans" cxnId="{7273A89A-C353-4251-90C4-7F8CC06C35F0}">
      <dgm:prSet/>
      <dgm:spPr/>
      <dgm:t>
        <a:bodyPr/>
        <a:lstStyle/>
        <a:p>
          <a:endParaRPr lang="en-GB"/>
        </a:p>
      </dgm:t>
    </dgm:pt>
    <dgm:pt modelId="{2B2984C3-42F5-43F2-B7DE-ACF663E6816F}" type="sibTrans" cxnId="{7273A89A-C353-4251-90C4-7F8CC06C35F0}">
      <dgm:prSet/>
      <dgm:spPr/>
      <dgm:t>
        <a:bodyPr/>
        <a:lstStyle/>
        <a:p>
          <a:endParaRPr lang="en-GB"/>
        </a:p>
      </dgm:t>
    </dgm:pt>
    <dgm:pt modelId="{1DFE369F-FA14-4DCB-803A-0751C4C48306}">
      <dgm:prSet phldrT="[Text]"/>
      <dgm:spPr>
        <a:solidFill>
          <a:srgbClr val="4D92CF"/>
        </a:solidFill>
      </dgm:spPr>
      <dgm:t>
        <a:bodyPr/>
        <a:lstStyle/>
        <a:p>
          <a:r>
            <a:rPr lang="en-GB" dirty="0"/>
            <a:t>Scrutiny Panel</a:t>
          </a:r>
        </a:p>
      </dgm:t>
    </dgm:pt>
    <dgm:pt modelId="{7B77B831-E9FE-43B3-99E1-F37E1E906F57}" type="parTrans" cxnId="{41987CE1-6DCB-46FF-80DD-27DC7B18FDDC}">
      <dgm:prSet/>
      <dgm:spPr/>
      <dgm:t>
        <a:bodyPr/>
        <a:lstStyle/>
        <a:p>
          <a:endParaRPr lang="en-GB"/>
        </a:p>
      </dgm:t>
    </dgm:pt>
    <dgm:pt modelId="{599EE88B-08F4-475C-969E-D7B85EE5E3DB}" type="sibTrans" cxnId="{41987CE1-6DCB-46FF-80DD-27DC7B18FDDC}">
      <dgm:prSet/>
      <dgm:spPr/>
      <dgm:t>
        <a:bodyPr/>
        <a:lstStyle/>
        <a:p>
          <a:endParaRPr lang="en-GB"/>
        </a:p>
      </dgm:t>
    </dgm:pt>
    <dgm:pt modelId="{B956696C-1748-4A67-AE5F-D3FAA56A1193}">
      <dgm:prSet phldrT="[Text]"/>
      <dgm:spPr/>
      <dgm:t>
        <a:bodyPr/>
        <a:lstStyle/>
        <a:p>
          <a:r>
            <a:rPr lang="en-GB" dirty="0"/>
            <a:t>Investigates CHS performance and makes recommendations for improvements to services for tenants. </a:t>
          </a:r>
        </a:p>
      </dgm:t>
    </dgm:pt>
    <dgm:pt modelId="{70B14CDB-0702-47E4-93F8-07EB3F290BB2}" type="parTrans" cxnId="{DE2F11B2-3B85-4394-8AE1-F959EAEE228D}">
      <dgm:prSet/>
      <dgm:spPr/>
      <dgm:t>
        <a:bodyPr/>
        <a:lstStyle/>
        <a:p>
          <a:endParaRPr lang="en-GB"/>
        </a:p>
      </dgm:t>
    </dgm:pt>
    <dgm:pt modelId="{BC62399F-27D6-4B78-8683-390831A1C05D}" type="sibTrans" cxnId="{DE2F11B2-3B85-4394-8AE1-F959EAEE228D}">
      <dgm:prSet/>
      <dgm:spPr/>
      <dgm:t>
        <a:bodyPr/>
        <a:lstStyle/>
        <a:p>
          <a:endParaRPr lang="en-GB"/>
        </a:p>
      </dgm:t>
    </dgm:pt>
    <dgm:pt modelId="{83728DFE-7496-4309-8D39-CDE302ACE7A6}">
      <dgm:prSet phldrT="[Text]"/>
      <dgm:spPr>
        <a:solidFill>
          <a:srgbClr val="601964"/>
        </a:solidFill>
      </dgm:spPr>
      <dgm:t>
        <a:bodyPr/>
        <a:lstStyle/>
        <a:p>
          <a:r>
            <a:rPr lang="en-GB" dirty="0"/>
            <a:t>Core groups</a:t>
          </a:r>
        </a:p>
      </dgm:t>
    </dgm:pt>
    <dgm:pt modelId="{7EE4E911-E10E-4C58-8197-C203987CAC48}" type="parTrans" cxnId="{26B9FB11-35E9-45A8-8463-E93949799C0F}">
      <dgm:prSet/>
      <dgm:spPr/>
      <dgm:t>
        <a:bodyPr/>
        <a:lstStyle/>
        <a:p>
          <a:endParaRPr lang="en-GB"/>
        </a:p>
      </dgm:t>
    </dgm:pt>
    <dgm:pt modelId="{D516DEDA-6C3A-491C-B4E0-6764FA3F3549}" type="sibTrans" cxnId="{26B9FB11-35E9-45A8-8463-E93949799C0F}">
      <dgm:prSet/>
      <dgm:spPr/>
      <dgm:t>
        <a:bodyPr/>
        <a:lstStyle/>
        <a:p>
          <a:endParaRPr lang="en-GB"/>
        </a:p>
      </dgm:t>
    </dgm:pt>
    <dgm:pt modelId="{947F0826-645E-42CD-8CE6-FBA48B5FB37E}">
      <dgm:prSet phldrT="[Text]"/>
      <dgm:spPr/>
      <dgm:t>
        <a:bodyPr/>
        <a:lstStyle/>
        <a:p>
          <a:r>
            <a:rPr lang="en-GB" dirty="0"/>
            <a:t>Gasway – meeting our boiler contractor</a:t>
          </a:r>
        </a:p>
      </dgm:t>
    </dgm:pt>
    <dgm:pt modelId="{8BA63FEC-4E0A-438B-980D-A8BCE5A73704}" type="parTrans" cxnId="{8FB28B3E-BC21-411E-A2E6-EBB7FA241C4B}">
      <dgm:prSet/>
      <dgm:spPr/>
      <dgm:t>
        <a:bodyPr/>
        <a:lstStyle/>
        <a:p>
          <a:endParaRPr lang="en-GB"/>
        </a:p>
      </dgm:t>
    </dgm:pt>
    <dgm:pt modelId="{25050A5C-2C67-4E1E-A4FB-40BC6883A7B5}" type="sibTrans" cxnId="{8FB28B3E-BC21-411E-A2E6-EBB7FA241C4B}">
      <dgm:prSet/>
      <dgm:spPr/>
      <dgm:t>
        <a:bodyPr/>
        <a:lstStyle/>
        <a:p>
          <a:endParaRPr lang="en-GB"/>
        </a:p>
      </dgm:t>
    </dgm:pt>
    <dgm:pt modelId="{C9035E12-D442-4AF7-A6C0-7634D503A2B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/>
            <a:t>Fosters – meeting our repairs contractor</a:t>
          </a:r>
        </a:p>
      </dgm:t>
    </dgm:pt>
    <dgm:pt modelId="{42F78D67-E3CE-4321-9874-408F8362D50F}" type="parTrans" cxnId="{638B9D42-DDC1-41ED-8758-A7EA5F63E26F}">
      <dgm:prSet/>
      <dgm:spPr/>
      <dgm:t>
        <a:bodyPr/>
        <a:lstStyle/>
        <a:p>
          <a:endParaRPr lang="en-GB"/>
        </a:p>
      </dgm:t>
    </dgm:pt>
    <dgm:pt modelId="{EB8697F8-7F3E-4517-9A36-D7F13398CCF7}" type="sibTrans" cxnId="{638B9D42-DDC1-41ED-8758-A7EA5F63E26F}">
      <dgm:prSet/>
      <dgm:spPr/>
      <dgm:t>
        <a:bodyPr/>
        <a:lstStyle/>
        <a:p>
          <a:endParaRPr lang="en-GB"/>
        </a:p>
      </dgm:t>
    </dgm:pt>
    <dgm:pt modelId="{C575A2B2-3502-40D2-BE6F-80FBE556EAF9}">
      <dgm:prSet phldrT="[Text]"/>
      <dgm:spPr>
        <a:solidFill>
          <a:srgbClr val="043C7B"/>
        </a:solidFill>
      </dgm:spPr>
      <dgm:t>
        <a:bodyPr/>
        <a:lstStyle/>
        <a:p>
          <a:r>
            <a:rPr lang="en-GB" dirty="0"/>
            <a:t>Scrutiny Feedback Committee</a:t>
          </a:r>
        </a:p>
      </dgm:t>
    </dgm:pt>
    <dgm:pt modelId="{BF4848AF-0A4A-479B-969F-8AB5D01B0D74}" type="parTrans" cxnId="{5284DFFC-2DB1-48D0-835A-7BFC78115BE1}">
      <dgm:prSet/>
      <dgm:spPr/>
      <dgm:t>
        <a:bodyPr/>
        <a:lstStyle/>
        <a:p>
          <a:endParaRPr lang="en-GB"/>
        </a:p>
      </dgm:t>
    </dgm:pt>
    <dgm:pt modelId="{3FD54462-5096-4921-94D2-969A62CEE41F}" type="sibTrans" cxnId="{5284DFFC-2DB1-48D0-835A-7BFC78115BE1}">
      <dgm:prSet/>
      <dgm:spPr/>
      <dgm:t>
        <a:bodyPr/>
        <a:lstStyle/>
        <a:p>
          <a:endParaRPr lang="en-GB"/>
        </a:p>
      </dgm:t>
    </dgm:pt>
    <dgm:pt modelId="{42435E31-4C26-46BA-ACBF-EAF202D623C6}">
      <dgm:prSet phldrT="[Text]"/>
      <dgm:spPr/>
      <dgm:t>
        <a:bodyPr/>
        <a:lstStyle/>
        <a:p>
          <a:r>
            <a:rPr lang="en-GB" dirty="0"/>
            <a:t>A forum where the Scrutiny Panel meet with a representative from Customer Committee and Operations Committee and relevant management to discuss the scrutiny project report</a:t>
          </a:r>
        </a:p>
      </dgm:t>
    </dgm:pt>
    <dgm:pt modelId="{DAC5744F-5FAF-4D26-B50D-F8FB6DFC9EF3}" type="parTrans" cxnId="{6EA7B599-0C5F-4153-BD01-17A93FFC868B}">
      <dgm:prSet/>
      <dgm:spPr/>
      <dgm:t>
        <a:bodyPr/>
        <a:lstStyle/>
        <a:p>
          <a:endParaRPr lang="en-GB"/>
        </a:p>
      </dgm:t>
    </dgm:pt>
    <dgm:pt modelId="{C40EC642-DC12-41C8-B9DB-E651DADBDCA1}" type="sibTrans" cxnId="{6EA7B599-0C5F-4153-BD01-17A93FFC868B}">
      <dgm:prSet/>
      <dgm:spPr/>
      <dgm:t>
        <a:bodyPr/>
        <a:lstStyle/>
        <a:p>
          <a:endParaRPr lang="en-GB"/>
        </a:p>
      </dgm:t>
    </dgm:pt>
    <dgm:pt modelId="{6118DE1F-A39A-4EFA-8278-7BFBA7FB29AA}">
      <dgm:prSet phldrT="[Text]"/>
      <dgm:spPr/>
      <dgm:t>
        <a:bodyPr/>
        <a:lstStyle/>
        <a:p>
          <a:r>
            <a:rPr lang="en-GB" dirty="0"/>
            <a:t>Considers reports, policies and issues</a:t>
          </a:r>
        </a:p>
      </dgm:t>
    </dgm:pt>
    <dgm:pt modelId="{04E32D71-E563-49A8-BFA8-8379B6472F07}" type="parTrans" cxnId="{E3C200BF-2779-4625-869E-4758717240D2}">
      <dgm:prSet/>
      <dgm:spPr/>
      <dgm:t>
        <a:bodyPr/>
        <a:lstStyle/>
        <a:p>
          <a:endParaRPr lang="en-GB"/>
        </a:p>
      </dgm:t>
    </dgm:pt>
    <dgm:pt modelId="{00A30538-1816-4C9C-B43C-81513739B4EF}" type="sibTrans" cxnId="{E3C200BF-2779-4625-869E-4758717240D2}">
      <dgm:prSet/>
      <dgm:spPr/>
      <dgm:t>
        <a:bodyPr/>
        <a:lstStyle/>
        <a:p>
          <a:endParaRPr lang="en-GB"/>
        </a:p>
      </dgm:t>
    </dgm:pt>
    <dgm:pt modelId="{760A45EB-FB28-4B50-8AB6-76B85CA2767C}">
      <dgm:prSet phldrT="[Text]"/>
      <dgm:spPr/>
      <dgm:t>
        <a:bodyPr/>
        <a:lstStyle/>
        <a:p>
          <a:r>
            <a:rPr lang="en-GB" dirty="0"/>
            <a:t>Recommends ways of improving services </a:t>
          </a:r>
          <a:endParaRPr lang="en-GB"/>
        </a:p>
      </dgm:t>
    </dgm:pt>
    <dgm:pt modelId="{CFCC999C-07E9-4D33-AA1D-9876307111EF}" type="parTrans" cxnId="{94BB08B7-04AC-411B-9A12-3C8BB02CAA0A}">
      <dgm:prSet/>
      <dgm:spPr/>
      <dgm:t>
        <a:bodyPr/>
        <a:lstStyle/>
        <a:p>
          <a:endParaRPr lang="en-GB"/>
        </a:p>
      </dgm:t>
    </dgm:pt>
    <dgm:pt modelId="{25DCE6BF-7CAE-4395-9250-594B63CB8A47}" type="sibTrans" cxnId="{94BB08B7-04AC-411B-9A12-3C8BB02CAA0A}">
      <dgm:prSet/>
      <dgm:spPr/>
      <dgm:t>
        <a:bodyPr/>
        <a:lstStyle/>
        <a:p>
          <a:endParaRPr lang="en-GB"/>
        </a:p>
      </dgm:t>
    </dgm:pt>
    <dgm:pt modelId="{731D27FA-E0B5-4B81-B99C-E565477BCA45}" type="pres">
      <dgm:prSet presAssocID="{C8A93570-E48C-4C70-840D-76442B59F497}" presName="Name0" presStyleCnt="0">
        <dgm:presLayoutVars>
          <dgm:dir/>
          <dgm:animLvl val="lvl"/>
          <dgm:resizeHandles val="exact"/>
        </dgm:presLayoutVars>
      </dgm:prSet>
      <dgm:spPr/>
    </dgm:pt>
    <dgm:pt modelId="{84C2672B-3CEE-4F95-AA82-F3628537FFBB}" type="pres">
      <dgm:prSet presAssocID="{00B548DE-7864-40E9-A7A9-E387AB758B04}" presName="linNode" presStyleCnt="0"/>
      <dgm:spPr/>
    </dgm:pt>
    <dgm:pt modelId="{F3431D2C-DB8A-4838-BC81-D737F68B5056}" type="pres">
      <dgm:prSet presAssocID="{00B548DE-7864-40E9-A7A9-E387AB758B04}" presName="parentText" presStyleLbl="node1" presStyleIdx="0" presStyleCnt="5" custLinFactNeighborX="-1501" custLinFactNeighborY="-62">
        <dgm:presLayoutVars>
          <dgm:chMax val="1"/>
          <dgm:bulletEnabled val="1"/>
        </dgm:presLayoutVars>
      </dgm:prSet>
      <dgm:spPr/>
    </dgm:pt>
    <dgm:pt modelId="{69D6A08A-25A7-44C4-8D61-985FE14940DE}" type="pres">
      <dgm:prSet presAssocID="{00B548DE-7864-40E9-A7A9-E387AB758B04}" presName="descendantText" presStyleLbl="alignAccFollowNode1" presStyleIdx="0" presStyleCnt="5">
        <dgm:presLayoutVars>
          <dgm:bulletEnabled val="1"/>
        </dgm:presLayoutVars>
      </dgm:prSet>
      <dgm:spPr/>
    </dgm:pt>
    <dgm:pt modelId="{B5854507-B391-4EFF-A6E2-5BD3AD2D335C}" type="pres">
      <dgm:prSet presAssocID="{755B417A-D43C-4E9C-BE12-CCDC220680EA}" presName="sp" presStyleCnt="0"/>
      <dgm:spPr/>
    </dgm:pt>
    <dgm:pt modelId="{D523D89B-2D69-494A-AD56-D86AAC5D0E84}" type="pres">
      <dgm:prSet presAssocID="{7A0FE9CF-05B2-4489-84FD-156E14D2F85A}" presName="linNode" presStyleCnt="0"/>
      <dgm:spPr/>
    </dgm:pt>
    <dgm:pt modelId="{390C935E-1515-44E2-8A21-DFBAFE36E0F6}" type="pres">
      <dgm:prSet presAssocID="{7A0FE9CF-05B2-4489-84FD-156E14D2F85A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CFE9D547-830B-4A8D-A47D-A20A687E2C89}" type="pres">
      <dgm:prSet presAssocID="{7A0FE9CF-05B2-4489-84FD-156E14D2F85A}" presName="descendantText" presStyleLbl="alignAccFollowNode1" presStyleIdx="1" presStyleCnt="5">
        <dgm:presLayoutVars>
          <dgm:bulletEnabled val="1"/>
        </dgm:presLayoutVars>
      </dgm:prSet>
      <dgm:spPr/>
    </dgm:pt>
    <dgm:pt modelId="{198860DA-D63C-47A1-9C81-504D94FBCE31}" type="pres">
      <dgm:prSet presAssocID="{C5C3CD6D-7392-46A3-BCD2-B1EBC240436D}" presName="sp" presStyleCnt="0"/>
      <dgm:spPr/>
    </dgm:pt>
    <dgm:pt modelId="{FEAC4EF7-3BF5-4C7B-A629-BDA51EDF8F9F}" type="pres">
      <dgm:prSet presAssocID="{1DFE369F-FA14-4DCB-803A-0751C4C48306}" presName="linNode" presStyleCnt="0"/>
      <dgm:spPr/>
    </dgm:pt>
    <dgm:pt modelId="{FEB75779-756E-467E-8DD7-7ADDAADAFA1A}" type="pres">
      <dgm:prSet presAssocID="{1DFE369F-FA14-4DCB-803A-0751C4C48306}" presName="parentText" presStyleLbl="node1" presStyleIdx="2" presStyleCnt="5" custLinFactY="4616" custLinFactNeighborY="100000">
        <dgm:presLayoutVars>
          <dgm:chMax val="1"/>
          <dgm:bulletEnabled val="1"/>
        </dgm:presLayoutVars>
      </dgm:prSet>
      <dgm:spPr/>
    </dgm:pt>
    <dgm:pt modelId="{47F7AB92-2425-4344-9F20-E04466299135}" type="pres">
      <dgm:prSet presAssocID="{1DFE369F-FA14-4DCB-803A-0751C4C48306}" presName="descendantText" presStyleLbl="alignAccFollowNode1" presStyleIdx="2" presStyleCnt="5" custLinFactY="34334" custLinFactNeighborX="1852" custLinFactNeighborY="100000">
        <dgm:presLayoutVars>
          <dgm:bulletEnabled val="1"/>
        </dgm:presLayoutVars>
      </dgm:prSet>
      <dgm:spPr/>
    </dgm:pt>
    <dgm:pt modelId="{89486B0D-2B07-4453-BFC9-196F22FD5C4C}" type="pres">
      <dgm:prSet presAssocID="{599EE88B-08F4-475C-969E-D7B85EE5E3DB}" presName="sp" presStyleCnt="0"/>
      <dgm:spPr/>
    </dgm:pt>
    <dgm:pt modelId="{EF4A8D88-1ECA-4CDF-9A01-529D7289CE2C}" type="pres">
      <dgm:prSet presAssocID="{83728DFE-7496-4309-8D39-CDE302ACE7A6}" presName="linNode" presStyleCnt="0"/>
      <dgm:spPr/>
    </dgm:pt>
    <dgm:pt modelId="{3C4985C4-F76D-4A0F-9695-3306B75E9C7D}" type="pres">
      <dgm:prSet presAssocID="{83728DFE-7496-4309-8D39-CDE302ACE7A6}" presName="parentText" presStyleLbl="node1" presStyleIdx="3" presStyleCnt="5" custLinFactY="-9616" custLinFactNeighborY="-100000">
        <dgm:presLayoutVars>
          <dgm:chMax val="1"/>
          <dgm:bulletEnabled val="1"/>
        </dgm:presLayoutVars>
      </dgm:prSet>
      <dgm:spPr/>
    </dgm:pt>
    <dgm:pt modelId="{43A8F1D6-123E-4BE0-BB63-A021884E2DBF}" type="pres">
      <dgm:prSet presAssocID="{83728DFE-7496-4309-8D39-CDE302ACE7A6}" presName="descendantText" presStyleLbl="alignAccFollowNode1" presStyleIdx="3" presStyleCnt="5" custLinFactY="-33456" custLinFactNeighborX="1852" custLinFactNeighborY="-100000">
        <dgm:presLayoutVars>
          <dgm:bulletEnabled val="1"/>
        </dgm:presLayoutVars>
      </dgm:prSet>
      <dgm:spPr/>
    </dgm:pt>
    <dgm:pt modelId="{08377158-B1E6-447F-8A78-250655DD68EC}" type="pres">
      <dgm:prSet presAssocID="{D516DEDA-6C3A-491C-B4E0-6764FA3F3549}" presName="sp" presStyleCnt="0"/>
      <dgm:spPr/>
    </dgm:pt>
    <dgm:pt modelId="{65EE0A64-6887-471E-9288-85FBEB0FBE70}" type="pres">
      <dgm:prSet presAssocID="{C575A2B2-3502-40D2-BE6F-80FBE556EAF9}" presName="linNode" presStyleCnt="0"/>
      <dgm:spPr/>
    </dgm:pt>
    <dgm:pt modelId="{36E43E54-2AB7-4B38-8314-87CEB242E9F9}" type="pres">
      <dgm:prSet presAssocID="{C575A2B2-3502-40D2-BE6F-80FBE556EAF9}" presName="parentText" presStyleLbl="node1" presStyleIdx="4" presStyleCnt="5" custLinFactNeighborX="-58594" custLinFactNeighborY="16182">
        <dgm:presLayoutVars>
          <dgm:chMax val="1"/>
          <dgm:bulletEnabled val="1"/>
        </dgm:presLayoutVars>
      </dgm:prSet>
      <dgm:spPr/>
    </dgm:pt>
    <dgm:pt modelId="{D19732EC-BC6E-45B7-AA67-1E47395D893B}" type="pres">
      <dgm:prSet presAssocID="{C575A2B2-3502-40D2-BE6F-80FBE556EAF9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8F7BA06-4FDB-46DB-A03B-4866B290A13B}" type="presOf" srcId="{1DFE369F-FA14-4DCB-803A-0751C4C48306}" destId="{FEB75779-756E-467E-8DD7-7ADDAADAFA1A}" srcOrd="0" destOrd="0" presId="urn:microsoft.com/office/officeart/2005/8/layout/vList5"/>
    <dgm:cxn modelId="{26B9FB11-35E9-45A8-8463-E93949799C0F}" srcId="{C8A93570-E48C-4C70-840D-76442B59F497}" destId="{83728DFE-7496-4309-8D39-CDE302ACE7A6}" srcOrd="3" destOrd="0" parTransId="{7EE4E911-E10E-4C58-8197-C203987CAC48}" sibTransId="{D516DEDA-6C3A-491C-B4E0-6764FA3F3549}"/>
    <dgm:cxn modelId="{E15A5828-4482-4FC5-A402-7EAC52609DB4}" srcId="{C8A93570-E48C-4C70-840D-76442B59F497}" destId="{7A0FE9CF-05B2-4489-84FD-156E14D2F85A}" srcOrd="1" destOrd="0" parTransId="{12B0B424-503B-44B8-8598-8CC6A8E2F2BF}" sibTransId="{C5C3CD6D-7392-46A3-BCD2-B1EBC240436D}"/>
    <dgm:cxn modelId="{905B002C-9CB3-4288-9DF3-AA81BF334D9F}" type="presOf" srcId="{6118DE1F-A39A-4EFA-8278-7BFBA7FB29AA}" destId="{69D6A08A-25A7-44C4-8D61-985FE14940DE}" srcOrd="0" destOrd="1" presId="urn:microsoft.com/office/officeart/2005/8/layout/vList5"/>
    <dgm:cxn modelId="{A240882F-7B90-4E2D-8A8E-8D42A7C154B3}" type="presOf" srcId="{7A0FE9CF-05B2-4489-84FD-156E14D2F85A}" destId="{390C935E-1515-44E2-8A21-DFBAFE36E0F6}" srcOrd="0" destOrd="0" presId="urn:microsoft.com/office/officeart/2005/8/layout/vList5"/>
    <dgm:cxn modelId="{10D80330-9BC7-4AF2-8C2B-84C8AF07F43D}" type="presOf" srcId="{83728DFE-7496-4309-8D39-CDE302ACE7A6}" destId="{3C4985C4-F76D-4A0F-9695-3306B75E9C7D}" srcOrd="0" destOrd="0" presId="urn:microsoft.com/office/officeart/2005/8/layout/vList5"/>
    <dgm:cxn modelId="{3CAF6C32-C4AF-4C3C-BC4D-E864F7F26F6B}" type="presOf" srcId="{42435E31-4C26-46BA-ACBF-EAF202D623C6}" destId="{D19732EC-BC6E-45B7-AA67-1E47395D893B}" srcOrd="0" destOrd="0" presId="urn:microsoft.com/office/officeart/2005/8/layout/vList5"/>
    <dgm:cxn modelId="{8FB28B3E-BC21-411E-A2E6-EBB7FA241C4B}" srcId="{83728DFE-7496-4309-8D39-CDE302ACE7A6}" destId="{947F0826-645E-42CD-8CE6-FBA48B5FB37E}" srcOrd="0" destOrd="0" parTransId="{8BA63FEC-4E0A-438B-980D-A8BCE5A73704}" sibTransId="{25050A5C-2C67-4E1E-A4FB-40BC6883A7B5}"/>
    <dgm:cxn modelId="{638B9D42-DDC1-41ED-8758-A7EA5F63E26F}" srcId="{83728DFE-7496-4309-8D39-CDE302ACE7A6}" destId="{C9035E12-D442-4AF7-A6C0-7634D503A2B8}" srcOrd="1" destOrd="0" parTransId="{42F78D67-E3CE-4321-9874-408F8362D50F}" sibTransId="{EB8697F8-7F3E-4517-9A36-D7F13398CCF7}"/>
    <dgm:cxn modelId="{C1FDFB50-E742-4A84-96DD-DF86F6F6E7C8}" type="presOf" srcId="{C9035E12-D442-4AF7-A6C0-7634D503A2B8}" destId="{43A8F1D6-123E-4BE0-BB63-A021884E2DBF}" srcOrd="0" destOrd="1" presId="urn:microsoft.com/office/officeart/2005/8/layout/vList5"/>
    <dgm:cxn modelId="{0A948872-5606-4F7E-8729-FA45D874CE50}" type="presOf" srcId="{164E483E-9A57-45AC-8F12-1C2178D38D2E}" destId="{69D6A08A-25A7-44C4-8D61-985FE14940DE}" srcOrd="0" destOrd="0" presId="urn:microsoft.com/office/officeart/2005/8/layout/vList5"/>
    <dgm:cxn modelId="{F31FA953-BDF0-46BF-8238-0DB5999907F6}" type="presOf" srcId="{760A45EB-FB28-4B50-8AB6-76B85CA2767C}" destId="{69D6A08A-25A7-44C4-8D61-985FE14940DE}" srcOrd="0" destOrd="2" presId="urn:microsoft.com/office/officeart/2005/8/layout/vList5"/>
    <dgm:cxn modelId="{8E7F157A-5D06-43BA-BFC0-9A8B816F6C35}" type="presOf" srcId="{00B548DE-7864-40E9-A7A9-E387AB758B04}" destId="{F3431D2C-DB8A-4838-BC81-D737F68B5056}" srcOrd="0" destOrd="0" presId="urn:microsoft.com/office/officeart/2005/8/layout/vList5"/>
    <dgm:cxn modelId="{8C338380-8244-4A95-B63E-7711C20523DF}" type="presOf" srcId="{C575A2B2-3502-40D2-BE6F-80FBE556EAF9}" destId="{36E43E54-2AB7-4B38-8314-87CEB242E9F9}" srcOrd="0" destOrd="0" presId="urn:microsoft.com/office/officeart/2005/8/layout/vList5"/>
    <dgm:cxn modelId="{B147DD8B-8596-4A98-A648-9681048005A3}" type="presOf" srcId="{947F0826-645E-42CD-8CE6-FBA48B5FB37E}" destId="{43A8F1D6-123E-4BE0-BB63-A021884E2DBF}" srcOrd="0" destOrd="0" presId="urn:microsoft.com/office/officeart/2005/8/layout/vList5"/>
    <dgm:cxn modelId="{3F2BBB90-387A-4064-8828-15D29968E292}" type="presOf" srcId="{B956696C-1748-4A67-AE5F-D3FAA56A1193}" destId="{47F7AB92-2425-4344-9F20-E04466299135}" srcOrd="0" destOrd="0" presId="urn:microsoft.com/office/officeart/2005/8/layout/vList5"/>
    <dgm:cxn modelId="{6EA7B599-0C5F-4153-BD01-17A93FFC868B}" srcId="{C575A2B2-3502-40D2-BE6F-80FBE556EAF9}" destId="{42435E31-4C26-46BA-ACBF-EAF202D623C6}" srcOrd="0" destOrd="0" parTransId="{DAC5744F-5FAF-4D26-B50D-F8FB6DFC9EF3}" sibTransId="{C40EC642-DC12-41C8-B9DB-E651DADBDCA1}"/>
    <dgm:cxn modelId="{7273A89A-C353-4251-90C4-7F8CC06C35F0}" srcId="{7A0FE9CF-05B2-4489-84FD-156E14D2F85A}" destId="{35E6E39A-F739-43C8-B5D2-5E8041AF454C}" srcOrd="0" destOrd="0" parTransId="{02731EC5-3051-44C1-A098-F544F55D335A}" sibTransId="{2B2984C3-42F5-43F2-B7DE-ACF663E6816F}"/>
    <dgm:cxn modelId="{1082DDAA-B841-4CD1-B09E-B3C2B40ECD89}" srcId="{C8A93570-E48C-4C70-840D-76442B59F497}" destId="{00B548DE-7864-40E9-A7A9-E387AB758B04}" srcOrd="0" destOrd="0" parTransId="{749ADA2C-C5A9-42E4-93B1-6970D56CBF00}" sibTransId="{755B417A-D43C-4E9C-BE12-CCDC220680EA}"/>
    <dgm:cxn modelId="{DE2F11B2-3B85-4394-8AE1-F959EAEE228D}" srcId="{1DFE369F-FA14-4DCB-803A-0751C4C48306}" destId="{B956696C-1748-4A67-AE5F-D3FAA56A1193}" srcOrd="0" destOrd="0" parTransId="{70B14CDB-0702-47E4-93F8-07EB3F290BB2}" sibTransId="{BC62399F-27D6-4B78-8683-390831A1C05D}"/>
    <dgm:cxn modelId="{94BB08B7-04AC-411B-9A12-3C8BB02CAA0A}" srcId="{00B548DE-7864-40E9-A7A9-E387AB758B04}" destId="{760A45EB-FB28-4B50-8AB6-76B85CA2767C}" srcOrd="2" destOrd="0" parTransId="{CFCC999C-07E9-4D33-AA1D-9876307111EF}" sibTransId="{25DCE6BF-7CAE-4395-9250-594B63CB8A47}"/>
    <dgm:cxn modelId="{E3C200BF-2779-4625-869E-4758717240D2}" srcId="{00B548DE-7864-40E9-A7A9-E387AB758B04}" destId="{6118DE1F-A39A-4EFA-8278-7BFBA7FB29AA}" srcOrd="1" destOrd="0" parTransId="{04E32D71-E563-49A8-BFA8-8379B6472F07}" sibTransId="{00A30538-1816-4C9C-B43C-81513739B4EF}"/>
    <dgm:cxn modelId="{AF2C6EE1-AD25-424B-BD0C-B5E7AB53D18F}" type="presOf" srcId="{C8A93570-E48C-4C70-840D-76442B59F497}" destId="{731D27FA-E0B5-4B81-B99C-E565477BCA45}" srcOrd="0" destOrd="0" presId="urn:microsoft.com/office/officeart/2005/8/layout/vList5"/>
    <dgm:cxn modelId="{41987CE1-6DCB-46FF-80DD-27DC7B18FDDC}" srcId="{C8A93570-E48C-4C70-840D-76442B59F497}" destId="{1DFE369F-FA14-4DCB-803A-0751C4C48306}" srcOrd="2" destOrd="0" parTransId="{7B77B831-E9FE-43B3-99E1-F37E1E906F57}" sibTransId="{599EE88B-08F4-475C-969E-D7B85EE5E3DB}"/>
    <dgm:cxn modelId="{651E71E7-0F4E-4E8A-A9F9-D31FCFF68C0E}" type="presOf" srcId="{35E6E39A-F739-43C8-B5D2-5E8041AF454C}" destId="{CFE9D547-830B-4A8D-A47D-A20A687E2C89}" srcOrd="0" destOrd="0" presId="urn:microsoft.com/office/officeart/2005/8/layout/vList5"/>
    <dgm:cxn modelId="{430CAEF5-8AED-4D3E-9628-710042063FF7}" srcId="{00B548DE-7864-40E9-A7A9-E387AB758B04}" destId="{164E483E-9A57-45AC-8F12-1C2178D38D2E}" srcOrd="0" destOrd="0" parTransId="{ECA5EEB6-D607-40BE-B0F3-47B13C0B5170}" sibTransId="{6628E3CF-5FAA-4E5A-ADF4-8258FD197B7C}"/>
    <dgm:cxn modelId="{5284DFFC-2DB1-48D0-835A-7BFC78115BE1}" srcId="{C8A93570-E48C-4C70-840D-76442B59F497}" destId="{C575A2B2-3502-40D2-BE6F-80FBE556EAF9}" srcOrd="4" destOrd="0" parTransId="{BF4848AF-0A4A-479B-969F-8AB5D01B0D74}" sibTransId="{3FD54462-5096-4921-94D2-969A62CEE41F}"/>
    <dgm:cxn modelId="{F15E3C2C-5D5B-4093-A9EB-C78E157D35BD}" type="presParOf" srcId="{731D27FA-E0B5-4B81-B99C-E565477BCA45}" destId="{84C2672B-3CEE-4F95-AA82-F3628537FFBB}" srcOrd="0" destOrd="0" presId="urn:microsoft.com/office/officeart/2005/8/layout/vList5"/>
    <dgm:cxn modelId="{764CA152-C8A1-4A2E-9676-CCC7732B11B8}" type="presParOf" srcId="{84C2672B-3CEE-4F95-AA82-F3628537FFBB}" destId="{F3431D2C-DB8A-4838-BC81-D737F68B5056}" srcOrd="0" destOrd="0" presId="urn:microsoft.com/office/officeart/2005/8/layout/vList5"/>
    <dgm:cxn modelId="{A240777D-BBE5-4EB3-97A0-E786CA245C8F}" type="presParOf" srcId="{84C2672B-3CEE-4F95-AA82-F3628537FFBB}" destId="{69D6A08A-25A7-44C4-8D61-985FE14940DE}" srcOrd="1" destOrd="0" presId="urn:microsoft.com/office/officeart/2005/8/layout/vList5"/>
    <dgm:cxn modelId="{2E625D39-0236-4CBD-8654-F453C75BBBE7}" type="presParOf" srcId="{731D27FA-E0B5-4B81-B99C-E565477BCA45}" destId="{B5854507-B391-4EFF-A6E2-5BD3AD2D335C}" srcOrd="1" destOrd="0" presId="urn:microsoft.com/office/officeart/2005/8/layout/vList5"/>
    <dgm:cxn modelId="{E39345AC-DD90-4FBC-B417-FE64F63DF125}" type="presParOf" srcId="{731D27FA-E0B5-4B81-B99C-E565477BCA45}" destId="{D523D89B-2D69-494A-AD56-D86AAC5D0E84}" srcOrd="2" destOrd="0" presId="urn:microsoft.com/office/officeart/2005/8/layout/vList5"/>
    <dgm:cxn modelId="{0C40E136-B1E8-4721-AE40-39ECBDB6A9D3}" type="presParOf" srcId="{D523D89B-2D69-494A-AD56-D86AAC5D0E84}" destId="{390C935E-1515-44E2-8A21-DFBAFE36E0F6}" srcOrd="0" destOrd="0" presId="urn:microsoft.com/office/officeart/2005/8/layout/vList5"/>
    <dgm:cxn modelId="{4051E905-A9CD-4CAF-84BA-93E07FD68D10}" type="presParOf" srcId="{D523D89B-2D69-494A-AD56-D86AAC5D0E84}" destId="{CFE9D547-830B-4A8D-A47D-A20A687E2C89}" srcOrd="1" destOrd="0" presId="urn:microsoft.com/office/officeart/2005/8/layout/vList5"/>
    <dgm:cxn modelId="{C57E260F-3997-4319-BDA1-23AFD03A5AF6}" type="presParOf" srcId="{731D27FA-E0B5-4B81-B99C-E565477BCA45}" destId="{198860DA-D63C-47A1-9C81-504D94FBCE31}" srcOrd="3" destOrd="0" presId="urn:microsoft.com/office/officeart/2005/8/layout/vList5"/>
    <dgm:cxn modelId="{CA2F3DAA-5CCA-4DC2-B610-164A5BDDE393}" type="presParOf" srcId="{731D27FA-E0B5-4B81-B99C-E565477BCA45}" destId="{FEAC4EF7-3BF5-4C7B-A629-BDA51EDF8F9F}" srcOrd="4" destOrd="0" presId="urn:microsoft.com/office/officeart/2005/8/layout/vList5"/>
    <dgm:cxn modelId="{9F0ED5CE-0B8F-4584-B135-C5A9FDA86029}" type="presParOf" srcId="{FEAC4EF7-3BF5-4C7B-A629-BDA51EDF8F9F}" destId="{FEB75779-756E-467E-8DD7-7ADDAADAFA1A}" srcOrd="0" destOrd="0" presId="urn:microsoft.com/office/officeart/2005/8/layout/vList5"/>
    <dgm:cxn modelId="{6C2005A6-BAFD-405F-BAB7-3443A9D27054}" type="presParOf" srcId="{FEAC4EF7-3BF5-4C7B-A629-BDA51EDF8F9F}" destId="{47F7AB92-2425-4344-9F20-E04466299135}" srcOrd="1" destOrd="0" presId="urn:microsoft.com/office/officeart/2005/8/layout/vList5"/>
    <dgm:cxn modelId="{D265D103-BF04-486E-9302-ECF07D5FF8A5}" type="presParOf" srcId="{731D27FA-E0B5-4B81-B99C-E565477BCA45}" destId="{89486B0D-2B07-4453-BFC9-196F22FD5C4C}" srcOrd="5" destOrd="0" presId="urn:microsoft.com/office/officeart/2005/8/layout/vList5"/>
    <dgm:cxn modelId="{EECC6A17-BA6B-4E37-AA9B-9CAA017C6BF5}" type="presParOf" srcId="{731D27FA-E0B5-4B81-B99C-E565477BCA45}" destId="{EF4A8D88-1ECA-4CDF-9A01-529D7289CE2C}" srcOrd="6" destOrd="0" presId="urn:microsoft.com/office/officeart/2005/8/layout/vList5"/>
    <dgm:cxn modelId="{39C8B819-60CB-45F1-B762-49B0308B46DC}" type="presParOf" srcId="{EF4A8D88-1ECA-4CDF-9A01-529D7289CE2C}" destId="{3C4985C4-F76D-4A0F-9695-3306B75E9C7D}" srcOrd="0" destOrd="0" presId="urn:microsoft.com/office/officeart/2005/8/layout/vList5"/>
    <dgm:cxn modelId="{4DBE36F8-FC5E-46A5-968B-D36797D5AA67}" type="presParOf" srcId="{EF4A8D88-1ECA-4CDF-9A01-529D7289CE2C}" destId="{43A8F1D6-123E-4BE0-BB63-A021884E2DBF}" srcOrd="1" destOrd="0" presId="urn:microsoft.com/office/officeart/2005/8/layout/vList5"/>
    <dgm:cxn modelId="{21AED796-FFF1-44CF-BF87-7D459859C043}" type="presParOf" srcId="{731D27FA-E0B5-4B81-B99C-E565477BCA45}" destId="{08377158-B1E6-447F-8A78-250655DD68EC}" srcOrd="7" destOrd="0" presId="urn:microsoft.com/office/officeart/2005/8/layout/vList5"/>
    <dgm:cxn modelId="{DFF82F63-2F3E-4085-8758-3A83EC2F4238}" type="presParOf" srcId="{731D27FA-E0B5-4B81-B99C-E565477BCA45}" destId="{65EE0A64-6887-471E-9288-85FBEB0FBE70}" srcOrd="8" destOrd="0" presId="urn:microsoft.com/office/officeart/2005/8/layout/vList5"/>
    <dgm:cxn modelId="{04D34930-7A8E-4A43-B3F9-062A9A6FD5D9}" type="presParOf" srcId="{65EE0A64-6887-471E-9288-85FBEB0FBE70}" destId="{36E43E54-2AB7-4B38-8314-87CEB242E9F9}" srcOrd="0" destOrd="0" presId="urn:microsoft.com/office/officeart/2005/8/layout/vList5"/>
    <dgm:cxn modelId="{0B35BB8B-EDB5-4171-AC2C-C3F985B0E3EB}" type="presParOf" srcId="{65EE0A64-6887-471E-9288-85FBEB0FBE70}" destId="{D19732EC-BC6E-45B7-AA67-1E47395D89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6A08A-25A7-44C4-8D61-985FE14940DE}">
      <dsp:nvSpPr>
        <dsp:cNvPr id="0" name=""/>
        <dsp:cNvSpPr/>
      </dsp:nvSpPr>
      <dsp:spPr>
        <a:xfrm rot="5400000">
          <a:off x="3958618" y="-1510928"/>
          <a:ext cx="896541" cy="4147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Gives customers a voice in how CHS is run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Considers reports, policies and issues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Recommends ways of improving services </a:t>
          </a:r>
          <a:endParaRPr lang="en-GB" sz="1300" kern="1200"/>
        </a:p>
      </dsp:txBody>
      <dsp:txXfrm rot="-5400000">
        <a:off x="2333059" y="158397"/>
        <a:ext cx="4103894" cy="809009"/>
      </dsp:txXfrm>
    </dsp:sp>
    <dsp:sp modelId="{F3431D2C-DB8A-4838-BC81-D737F68B5056}">
      <dsp:nvSpPr>
        <dsp:cNvPr id="0" name=""/>
        <dsp:cNvSpPr/>
      </dsp:nvSpPr>
      <dsp:spPr>
        <a:xfrm>
          <a:off x="0" y="1868"/>
          <a:ext cx="2333059" cy="1120677"/>
        </a:xfrm>
        <a:prstGeom prst="roundRect">
          <a:avLst/>
        </a:prstGeom>
        <a:solidFill>
          <a:srgbClr val="B9074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Customer Committee</a:t>
          </a:r>
        </a:p>
      </dsp:txBody>
      <dsp:txXfrm>
        <a:off x="54707" y="56575"/>
        <a:ext cx="2223645" cy="1011263"/>
      </dsp:txXfrm>
    </dsp:sp>
    <dsp:sp modelId="{CFE9D547-830B-4A8D-A47D-A20A687E2C89}">
      <dsp:nvSpPr>
        <dsp:cNvPr id="0" name=""/>
        <dsp:cNvSpPr/>
      </dsp:nvSpPr>
      <dsp:spPr>
        <a:xfrm rot="5400000">
          <a:off x="3958618" y="-334217"/>
          <a:ext cx="896541" cy="4147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Considers formal customer complaints and CHS’ handling of the complaint i.e. whether it needs further investigation</a:t>
          </a:r>
        </a:p>
      </dsp:txBody>
      <dsp:txXfrm rot="-5400000">
        <a:off x="2333059" y="1335108"/>
        <a:ext cx="4103894" cy="809009"/>
      </dsp:txXfrm>
    </dsp:sp>
    <dsp:sp modelId="{390C935E-1515-44E2-8A21-DFBAFE36E0F6}">
      <dsp:nvSpPr>
        <dsp:cNvPr id="0" name=""/>
        <dsp:cNvSpPr/>
      </dsp:nvSpPr>
      <dsp:spPr>
        <a:xfrm>
          <a:off x="0" y="1179274"/>
          <a:ext cx="2333059" cy="1120677"/>
        </a:xfrm>
        <a:prstGeom prst="roundRect">
          <a:avLst/>
        </a:prstGeom>
        <a:solidFill>
          <a:srgbClr val="006A5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Complaints Panel</a:t>
          </a:r>
        </a:p>
      </dsp:txBody>
      <dsp:txXfrm>
        <a:off x="54707" y="1233981"/>
        <a:ext cx="2223645" cy="1011263"/>
      </dsp:txXfrm>
    </dsp:sp>
    <dsp:sp modelId="{47F7AB92-2425-4344-9F20-E04466299135}">
      <dsp:nvSpPr>
        <dsp:cNvPr id="0" name=""/>
        <dsp:cNvSpPr/>
      </dsp:nvSpPr>
      <dsp:spPr>
        <a:xfrm rot="5400000">
          <a:off x="3958618" y="2046854"/>
          <a:ext cx="896541" cy="4147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Investigates CHS performance and makes recommendations for improvements to services for tenants. </a:t>
          </a:r>
        </a:p>
      </dsp:txBody>
      <dsp:txXfrm rot="-5400000">
        <a:off x="2333059" y="3716179"/>
        <a:ext cx="4103894" cy="809009"/>
      </dsp:txXfrm>
    </dsp:sp>
    <dsp:sp modelId="{FEB75779-756E-467E-8DD7-7ADDAADAFA1A}">
      <dsp:nvSpPr>
        <dsp:cNvPr id="0" name=""/>
        <dsp:cNvSpPr/>
      </dsp:nvSpPr>
      <dsp:spPr>
        <a:xfrm>
          <a:off x="0" y="3528393"/>
          <a:ext cx="2333059" cy="1120677"/>
        </a:xfrm>
        <a:prstGeom prst="roundRect">
          <a:avLst/>
        </a:prstGeom>
        <a:solidFill>
          <a:srgbClr val="4D92C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Scrutiny Panel</a:t>
          </a:r>
        </a:p>
      </dsp:txBody>
      <dsp:txXfrm>
        <a:off x="54707" y="3583100"/>
        <a:ext cx="2223645" cy="1011263"/>
      </dsp:txXfrm>
    </dsp:sp>
    <dsp:sp modelId="{43A8F1D6-123E-4BE0-BB63-A021884E2DBF}">
      <dsp:nvSpPr>
        <dsp:cNvPr id="0" name=""/>
        <dsp:cNvSpPr/>
      </dsp:nvSpPr>
      <dsp:spPr>
        <a:xfrm rot="5400000">
          <a:off x="3958618" y="822715"/>
          <a:ext cx="896541" cy="4147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Gasway – meeting our boiler contractor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300" kern="1200" dirty="0"/>
            <a:t>Fosters – meeting our repairs contractor</a:t>
          </a:r>
        </a:p>
      </dsp:txBody>
      <dsp:txXfrm rot="-5400000">
        <a:off x="2333059" y="2492040"/>
        <a:ext cx="4103894" cy="809009"/>
      </dsp:txXfrm>
    </dsp:sp>
    <dsp:sp modelId="{3C4985C4-F76D-4A0F-9695-3306B75E9C7D}">
      <dsp:nvSpPr>
        <dsp:cNvPr id="0" name=""/>
        <dsp:cNvSpPr/>
      </dsp:nvSpPr>
      <dsp:spPr>
        <a:xfrm>
          <a:off x="0" y="2304254"/>
          <a:ext cx="2333059" cy="1120677"/>
        </a:xfrm>
        <a:prstGeom prst="roundRect">
          <a:avLst/>
        </a:prstGeom>
        <a:solidFill>
          <a:srgbClr val="60196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Core groups</a:t>
          </a:r>
        </a:p>
      </dsp:txBody>
      <dsp:txXfrm>
        <a:off x="54707" y="2358961"/>
        <a:ext cx="2223645" cy="1011263"/>
      </dsp:txXfrm>
    </dsp:sp>
    <dsp:sp modelId="{D19732EC-BC6E-45B7-AA67-1E47395D893B}">
      <dsp:nvSpPr>
        <dsp:cNvPr id="0" name=""/>
        <dsp:cNvSpPr/>
      </dsp:nvSpPr>
      <dsp:spPr>
        <a:xfrm rot="5400000">
          <a:off x="3958618" y="3195915"/>
          <a:ext cx="896541" cy="4147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A forum where the Scrutiny Panel meet with a representative from Customer Committee and Operations Committee and relevant management to discuss the scrutiny project report</a:t>
          </a:r>
        </a:p>
      </dsp:txBody>
      <dsp:txXfrm rot="-5400000">
        <a:off x="2333059" y="4865240"/>
        <a:ext cx="4103894" cy="809009"/>
      </dsp:txXfrm>
    </dsp:sp>
    <dsp:sp modelId="{36E43E54-2AB7-4B38-8314-87CEB242E9F9}">
      <dsp:nvSpPr>
        <dsp:cNvPr id="0" name=""/>
        <dsp:cNvSpPr/>
      </dsp:nvSpPr>
      <dsp:spPr>
        <a:xfrm>
          <a:off x="0" y="4711970"/>
          <a:ext cx="2333059" cy="1120677"/>
        </a:xfrm>
        <a:prstGeom prst="roundRect">
          <a:avLst/>
        </a:prstGeom>
        <a:solidFill>
          <a:srgbClr val="043C7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Scrutiny Feedback Committee</a:t>
          </a:r>
        </a:p>
      </dsp:txBody>
      <dsp:txXfrm>
        <a:off x="54707" y="4766677"/>
        <a:ext cx="2223645" cy="1011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CE3D6-E7AC-476B-86BA-3CE15B97E541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86CC7-DD9E-4AD5-A9D7-22F2BD36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26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486CC7-DD9E-4AD5-A9D7-22F2BD367EB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0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8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5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7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57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1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26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0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36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05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52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EEA4A-16EA-4948-A653-7D84E3BCEFA5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99144-39A7-4BD3-B411-ED42C6FEB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6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6865"/>
            <a:ext cx="8352928" cy="476070"/>
          </a:xfrm>
        </p:spPr>
        <p:txBody>
          <a:bodyPr>
            <a:normAutofit fontScale="90000"/>
          </a:bodyPr>
          <a:lstStyle/>
          <a:p>
            <a:r>
              <a:rPr lang="en-GB" dirty="0"/>
              <a:t>Customer Involvement Panels</a:t>
            </a:r>
          </a:p>
        </p:txBody>
      </p:sp>
      <p:sp>
        <p:nvSpPr>
          <p:cNvPr id="12" name="Up Arrow 11"/>
          <p:cNvSpPr/>
          <p:nvPr/>
        </p:nvSpPr>
        <p:spPr>
          <a:xfrm>
            <a:off x="4361396" y="2951472"/>
            <a:ext cx="432048" cy="63591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6F9520C2-EAA1-4603-9454-60DDA177D0F8}"/>
              </a:ext>
            </a:extLst>
          </p:cNvPr>
          <p:cNvSpPr/>
          <p:nvPr/>
        </p:nvSpPr>
        <p:spPr>
          <a:xfrm>
            <a:off x="3360335" y="3751731"/>
            <a:ext cx="2480315" cy="1761937"/>
          </a:xfrm>
          <a:prstGeom prst="flowChartConnector">
            <a:avLst/>
          </a:prstGeom>
          <a:solidFill>
            <a:srgbClr val="B90748"/>
          </a:solidFill>
          <a:ln>
            <a:solidFill>
              <a:srgbClr val="B907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dirty="0"/>
              <a:t>CUSTOMER COMMITTEE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3FEFE0AC-3145-4AED-8A26-960BB6BA79EF}"/>
              </a:ext>
            </a:extLst>
          </p:cNvPr>
          <p:cNvSpPr/>
          <p:nvPr/>
        </p:nvSpPr>
        <p:spPr>
          <a:xfrm>
            <a:off x="1020813" y="4498691"/>
            <a:ext cx="1725143" cy="1370859"/>
          </a:xfrm>
          <a:prstGeom prst="flowChartConnector">
            <a:avLst/>
          </a:prstGeom>
          <a:solidFill>
            <a:srgbClr val="4D92CF"/>
          </a:solidFill>
          <a:ln>
            <a:solidFill>
              <a:srgbClr val="4D92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Scrutiny Panel</a:t>
            </a: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F6F8751A-F60B-4809-BDB7-57BC24803FEF}"/>
              </a:ext>
            </a:extLst>
          </p:cNvPr>
          <p:cNvSpPr/>
          <p:nvPr/>
        </p:nvSpPr>
        <p:spPr>
          <a:xfrm>
            <a:off x="6296149" y="2950029"/>
            <a:ext cx="1744097" cy="1427058"/>
          </a:xfrm>
          <a:prstGeom prst="flowChartConnector">
            <a:avLst/>
          </a:prstGeom>
          <a:solidFill>
            <a:srgbClr val="006A5D"/>
          </a:solidFill>
          <a:ln>
            <a:solidFill>
              <a:srgbClr val="006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/>
              <a:t>Complaints Panel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44CFE2EE-0BB3-4772-A6B7-53CCD544082B}"/>
              </a:ext>
            </a:extLst>
          </p:cNvPr>
          <p:cNvSpPr/>
          <p:nvPr/>
        </p:nvSpPr>
        <p:spPr>
          <a:xfrm>
            <a:off x="6456868" y="4648540"/>
            <a:ext cx="1583378" cy="1219451"/>
          </a:xfrm>
          <a:prstGeom prst="flowChartConnector">
            <a:avLst/>
          </a:prstGeom>
          <a:solidFill>
            <a:srgbClr val="601964"/>
          </a:solidFill>
          <a:ln>
            <a:solidFill>
              <a:srgbClr val="6019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/>
              <a:t>Core   groups</a:t>
            </a:r>
          </a:p>
        </p:txBody>
      </p:sp>
      <p:sp>
        <p:nvSpPr>
          <p:cNvPr id="13" name="Up Arrow 11">
            <a:extLst>
              <a:ext uri="{FF2B5EF4-FFF2-40B4-BE49-F238E27FC236}">
                <a16:creationId xmlns:a16="http://schemas.microsoft.com/office/drawing/2014/main" id="{A36E3071-56D9-446B-9280-661D8FED7CE8}"/>
              </a:ext>
            </a:extLst>
          </p:cNvPr>
          <p:cNvSpPr/>
          <p:nvPr/>
        </p:nvSpPr>
        <p:spPr>
          <a:xfrm rot="378813">
            <a:off x="1650531" y="3994518"/>
            <a:ext cx="442453" cy="3879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Up Arrow 11">
            <a:extLst>
              <a:ext uri="{FF2B5EF4-FFF2-40B4-BE49-F238E27FC236}">
                <a16:creationId xmlns:a16="http://schemas.microsoft.com/office/drawing/2014/main" id="{3C735113-2F86-48D4-BF54-A92AADA46022}"/>
              </a:ext>
            </a:extLst>
          </p:cNvPr>
          <p:cNvSpPr/>
          <p:nvPr/>
        </p:nvSpPr>
        <p:spPr>
          <a:xfrm rot="16777716">
            <a:off x="5945521" y="4719241"/>
            <a:ext cx="391962" cy="5240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Up Arrow 11">
            <a:extLst>
              <a:ext uri="{FF2B5EF4-FFF2-40B4-BE49-F238E27FC236}">
                <a16:creationId xmlns:a16="http://schemas.microsoft.com/office/drawing/2014/main" id="{BADEF060-C98F-4D4F-A0A9-5288A19CF6BC}"/>
              </a:ext>
            </a:extLst>
          </p:cNvPr>
          <p:cNvSpPr/>
          <p:nvPr/>
        </p:nvSpPr>
        <p:spPr>
          <a:xfrm rot="15292005">
            <a:off x="5735943" y="3753597"/>
            <a:ext cx="441420" cy="4837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A740EF42-9317-46FB-8C02-78C01D4AC255}"/>
              </a:ext>
            </a:extLst>
          </p:cNvPr>
          <p:cNvSpPr/>
          <p:nvPr/>
        </p:nvSpPr>
        <p:spPr>
          <a:xfrm>
            <a:off x="1225228" y="2527142"/>
            <a:ext cx="1725143" cy="1362321"/>
          </a:xfrm>
          <a:prstGeom prst="flowChartConnector">
            <a:avLst/>
          </a:prstGeom>
          <a:solidFill>
            <a:srgbClr val="043C7B"/>
          </a:solidFill>
          <a:ln>
            <a:solidFill>
              <a:srgbClr val="043C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Scrutiny Feedback Committee</a:t>
            </a:r>
          </a:p>
        </p:txBody>
      </p:sp>
      <p:sp>
        <p:nvSpPr>
          <p:cNvPr id="17" name="Up Arrow 11">
            <a:extLst>
              <a:ext uri="{FF2B5EF4-FFF2-40B4-BE49-F238E27FC236}">
                <a16:creationId xmlns:a16="http://schemas.microsoft.com/office/drawing/2014/main" id="{B389FE4F-0C7A-4DC5-9884-7F50EA782460}"/>
              </a:ext>
            </a:extLst>
          </p:cNvPr>
          <p:cNvSpPr/>
          <p:nvPr/>
        </p:nvSpPr>
        <p:spPr>
          <a:xfrm rot="18810821">
            <a:off x="2888471" y="3605589"/>
            <a:ext cx="470141" cy="6477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B72C6B9E-B80A-4A54-95F9-EB8696AEA556}"/>
              </a:ext>
            </a:extLst>
          </p:cNvPr>
          <p:cNvSpPr/>
          <p:nvPr/>
        </p:nvSpPr>
        <p:spPr>
          <a:xfrm rot="20552737">
            <a:off x="2900275" y="2558511"/>
            <a:ext cx="578119" cy="36794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FB284C-84F2-4A11-9D71-03B4A00D9ACD}"/>
              </a:ext>
            </a:extLst>
          </p:cNvPr>
          <p:cNvSpPr/>
          <p:nvPr/>
        </p:nvSpPr>
        <p:spPr>
          <a:xfrm>
            <a:off x="467544" y="836712"/>
            <a:ext cx="8208912" cy="635979"/>
          </a:xfrm>
          <a:prstGeom prst="rect">
            <a:avLst/>
          </a:prstGeom>
          <a:solidFill>
            <a:srgbClr val="FDC600"/>
          </a:solidFill>
          <a:ln>
            <a:solidFill>
              <a:srgbClr val="FDC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BOARD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697112-6343-412A-8C2E-3191206003FD}"/>
              </a:ext>
            </a:extLst>
          </p:cNvPr>
          <p:cNvSpPr/>
          <p:nvPr/>
        </p:nvSpPr>
        <p:spPr>
          <a:xfrm>
            <a:off x="3644241" y="2068283"/>
            <a:ext cx="1912501" cy="785203"/>
          </a:xfrm>
          <a:prstGeom prst="rect">
            <a:avLst/>
          </a:prstGeom>
          <a:solidFill>
            <a:srgbClr val="E27A00"/>
          </a:solidFill>
          <a:ln>
            <a:solidFill>
              <a:srgbClr val="D67E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Operations Committee</a:t>
            </a:r>
          </a:p>
        </p:txBody>
      </p:sp>
      <p:sp>
        <p:nvSpPr>
          <p:cNvPr id="20" name="Up Arrow 11">
            <a:extLst>
              <a:ext uri="{FF2B5EF4-FFF2-40B4-BE49-F238E27FC236}">
                <a16:creationId xmlns:a16="http://schemas.microsoft.com/office/drawing/2014/main" id="{49006AA8-218E-48AF-9ABD-723E488FB29D}"/>
              </a:ext>
            </a:extLst>
          </p:cNvPr>
          <p:cNvSpPr/>
          <p:nvPr/>
        </p:nvSpPr>
        <p:spPr>
          <a:xfrm>
            <a:off x="4350556" y="1608418"/>
            <a:ext cx="442888" cy="3992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8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23198604"/>
              </p:ext>
            </p:extLst>
          </p:nvPr>
        </p:nvGraphicFramePr>
        <p:xfrm>
          <a:off x="1043608" y="692696"/>
          <a:ext cx="69127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D6F4C54-50B7-410E-B4DA-360B14CFE9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4679573"/>
              </p:ext>
            </p:extLst>
          </p:nvPr>
        </p:nvGraphicFramePr>
        <p:xfrm>
          <a:off x="1331640" y="476672"/>
          <a:ext cx="648072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82002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119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Customer Involvement Panels</vt:lpstr>
      <vt:lpstr>PowerPoint Presentation</vt:lpstr>
    </vt:vector>
  </TitlesOfParts>
  <Company>CHS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Involvement Panels</dc:title>
  <dc:creator>Laura Papanikolaou</dc:creator>
  <cp:lastModifiedBy>Laura Papanikolaou</cp:lastModifiedBy>
  <cp:revision>24</cp:revision>
  <dcterms:created xsi:type="dcterms:W3CDTF">2018-01-09T13:03:13Z</dcterms:created>
  <dcterms:modified xsi:type="dcterms:W3CDTF">2019-11-18T16:27:45Z</dcterms:modified>
</cp:coreProperties>
</file>